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5" r:id="rId3"/>
  </p:sldMasterIdLst>
  <p:notesMasterIdLst>
    <p:notesMasterId r:id="rId20"/>
  </p:notesMasterIdLst>
  <p:sldIdLst>
    <p:sldId id="256" r:id="rId4"/>
    <p:sldId id="301" r:id="rId5"/>
    <p:sldId id="302" r:id="rId6"/>
    <p:sldId id="303" r:id="rId7"/>
    <p:sldId id="304" r:id="rId8"/>
    <p:sldId id="305" r:id="rId9"/>
    <p:sldId id="310" r:id="rId10"/>
    <p:sldId id="311" r:id="rId11"/>
    <p:sldId id="312" r:id="rId12"/>
    <p:sldId id="306" r:id="rId13"/>
    <p:sldId id="313" r:id="rId14"/>
    <p:sldId id="307" r:id="rId15"/>
    <p:sldId id="308" r:id="rId16"/>
    <p:sldId id="309" r:id="rId17"/>
    <p:sldId id="295" r:id="rId18"/>
    <p:sldId id="29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5095D1"/>
    <a:srgbClr val="8D8787"/>
    <a:srgbClr val="979191"/>
    <a:srgbClr val="235888"/>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9" autoAdjust="0"/>
    <p:restoredTop sz="72862" autoAdjust="0"/>
  </p:normalViewPr>
  <p:slideViewPr>
    <p:cSldViewPr snapToGrid="0">
      <p:cViewPr varScale="1">
        <p:scale>
          <a:sx n="66" d="100"/>
          <a:sy n="66" d="100"/>
        </p:scale>
        <p:origin x="792" y="4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4/21/2017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testing is useful for determining which of two landing</a:t>
            </a:r>
            <a:r>
              <a:rPr lang="en-US" baseline="0" dirty="0"/>
              <a:t> pages</a:t>
            </a:r>
            <a:r>
              <a:rPr lang="en-US" dirty="0"/>
              <a:t>, for example, is more effective in</a:t>
            </a:r>
            <a:r>
              <a:rPr lang="en-US" baseline="0" dirty="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4075249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r>
              <a:rPr lang="en-US" baseline="0" dirty="0"/>
              <a:t> means deploying updates to your Web app as often as needed -- even several times a day. </a:t>
            </a:r>
          </a:p>
          <a:p>
            <a:r>
              <a:rPr lang="en-US" baseline="0" dirty="0"/>
              <a:t>Azure supports many different deployment methods, including FTP, </a:t>
            </a:r>
            <a:r>
              <a:rPr lang="en-US" baseline="0" dirty="0" err="1"/>
              <a:t>Git</a:t>
            </a:r>
            <a:r>
              <a:rPr lang="en-US" baseline="0" dirty="0"/>
              <a:t> deployment (publishing from a local </a:t>
            </a:r>
            <a:r>
              <a:rPr lang="en-US" baseline="0" dirty="0" err="1"/>
              <a:t>Git</a:t>
            </a:r>
            <a:r>
              <a:rPr lang="en-US" baseline="0" dirty="0"/>
              <a:t> repository to Azure), and </a:t>
            </a:r>
            <a:r>
              <a:rPr lang="en-US" baseline="0" dirty="0" err="1"/>
              <a:t>WebDeploy</a:t>
            </a:r>
            <a:r>
              <a:rPr lang="en-US" baseline="0" dirty="0"/>
              <a:t>, which supports diff-deployment, database creation, and more. </a:t>
            </a:r>
          </a:p>
          <a:p>
            <a:r>
              <a:rPr lang="en-US" baseline="0" dirty="0"/>
              <a:t>Visual Studio has integrated support for all three. </a:t>
            </a:r>
          </a:p>
          <a:p>
            <a:r>
              <a:rPr lang="en-US" baseline="0" dirty="0"/>
              <a:t>Teams can also publish via third-party source-control providers such as Kudu (https://github.com/projectkudu/kudu/wiki/Deployment), which supports deployments from OneDrive and Dropbox, as well as repository-based deployments from GitHub, </a:t>
            </a:r>
            <a:r>
              <a:rPr lang="en-US" baseline="0" dirty="0" err="1"/>
              <a:t>BitBucket</a:t>
            </a:r>
            <a:r>
              <a:rPr lang="en-US" baseline="0" dirty="0"/>
              <a:t>, VSTS, and local </a:t>
            </a:r>
            <a:r>
              <a:rPr lang="en-US" baseline="0" dirty="0" err="1"/>
              <a:t>Git</a:t>
            </a:r>
            <a:r>
              <a:rPr lang="en-US" baseline="0" dirty="0"/>
              <a:t> repositories. </a:t>
            </a:r>
          </a:p>
          <a:p>
            <a:endParaRPr lang="en-US" baseline="0" dirty="0"/>
          </a:p>
          <a:p>
            <a:r>
              <a:rPr lang="en-US" baseline="0" dirty="0"/>
              <a:t>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367679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CI process:</a:t>
            </a:r>
            <a:r>
              <a:rPr lang="en-US" baseline="0" dirty="0"/>
              <a:t> </a:t>
            </a:r>
            <a:r>
              <a:rPr lang="en-US" dirty="0"/>
              <a:t>This process is a tried and tested one that is easily enacted using a combination of Azure features (e.g., deployment slots) and tooling</a:t>
            </a:r>
            <a:r>
              <a:rPr lang="en-US" baseline="0" dirty="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750451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an</a:t>
            </a:r>
            <a:r>
              <a:rPr lang="en-US" baseline="0" dirty="0"/>
              <a:t> Azure Web App, you are asked to choose an App Service plan (or create a new one). These plans support 5 pricing tiers (Free, Shared, Basic, Standard, and Premium), with each tier offering a unique combination of capabilities and capacity. </a:t>
            </a:r>
            <a:r>
              <a:rPr lang="en-US" dirty="0"/>
              <a:t>Apps in the same subscription and geographic location can share a plan. For more information, see https://azure.microsoft.com/en-us/documentation/articles/azure-web-sites-web-hosting-plans-in-depth-overview/.</a:t>
            </a:r>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3137361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PaaS offering that comprises four separate (but related) services:</a:t>
            </a:r>
          </a:p>
          <a:p>
            <a:endParaRPr lang="en-US" baseline="0" dirty="0"/>
          </a:p>
          <a:p>
            <a:pPr marL="171450" indent="-171450">
              <a:buFont typeface="Arial" panose="020B0604020202020204" pitchFamily="34" charset="0"/>
              <a:buChar char="•"/>
            </a:pPr>
            <a:r>
              <a:rPr lang="en-US" baseline="0" dirty="0"/>
              <a:t>Web Apps is a fully managed compute platform optimized to host Web sites and Web applications</a:t>
            </a:r>
          </a:p>
          <a:p>
            <a:pPr marL="171450" indent="-171450">
              <a:buFont typeface="Arial" panose="020B0604020202020204" pitchFamily="34" charset="0"/>
              <a:buChar char="•"/>
            </a:pPr>
            <a:r>
              <a:rPr lang="en-US" baseline="0" dirty="0"/>
              <a:t>Mobile Apps provides infrastructure for hosting back-ends for mobile apps -- for example, it provides infrastructure for sending push notifications not only to Windows clients, but to iOS and Android clients as well – </a:t>
            </a:r>
            <a:r>
              <a:rPr lang="en-US" baseline="0"/>
              <a:t>also </a:t>
            </a:r>
            <a:endParaRPr lang="en-US" baseline="0" dirty="0"/>
          </a:p>
          <a:p>
            <a:pPr marL="171450" indent="-171450">
              <a:buFont typeface="Arial" panose="020B0604020202020204" pitchFamily="34" charset="0"/>
              <a:buChar char="•"/>
            </a:pPr>
            <a:r>
              <a:rPr lang="en-US" baseline="0" dirty="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a:t>Logic Apps allows you to automate business processes and workflow -- for example, automatically finding negative tweets about your company and sending notifications to a Slack channel</a:t>
            </a:r>
          </a:p>
          <a:p>
            <a:endParaRPr lang="en-US" dirty="0"/>
          </a:p>
          <a:p>
            <a:r>
              <a:rPr lang="en-US" dirty="0"/>
              <a:t>Together, these services comprise a ready-made solution to many of the challenges involved in publishing Web sites, Web apps, Web services, mobile apps, and more.</a:t>
            </a:r>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2452550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presentation is</a:t>
            </a:r>
            <a:r>
              <a:rPr lang="en-US" baseline="0" dirty="0"/>
              <a:t> Azure Web Apps (https://azure.microsoft.com/en-us/documentation/articles/app-service-web-overview/). This service supports multiple languages and frameworks, including ASP.NET, Node.js, Java, PHP, and Python, so you can "use what you know" to begin leveraging it quickly. You can also run PowerShell or other scripts or executables on App Service VMs.</a:t>
            </a:r>
          </a:p>
          <a:p>
            <a:r>
              <a:rPr lang="en-US" baseline="0" dirty="0"/>
              <a:t>It supports scaling (manually or automatically) so capacity can grow as demand grows. </a:t>
            </a:r>
          </a:p>
          <a:p>
            <a:r>
              <a:rPr lang="en-US" baseline="0" dirty="0"/>
              <a:t>It supports deployment slots for staged deployments -- for example, publish to staging, test your changes there, and then swap it into production only after you're confident it is ready. </a:t>
            </a:r>
          </a:p>
          <a:p>
            <a:r>
              <a:rPr lang="en-US" baseline="0" dirty="0"/>
              <a:t>And it supports continuous integration, enabling you to be agile and aggressive in fixing bugs, adding features, and doing everything else needed to keep your site fresh and up to date. Can do this with VSTS, GitHub, </a:t>
            </a:r>
            <a:r>
              <a:rPr lang="en-US" baseline="0" dirty="0" err="1"/>
              <a:t>BitBucket</a:t>
            </a:r>
            <a:r>
              <a:rPr lang="en-US" baseline="0" dirty="0"/>
              <a:t>.</a:t>
            </a:r>
          </a:p>
          <a:p>
            <a:r>
              <a:rPr lang="en-US" baseline="0" dirty="0"/>
              <a:t>Also ISO, SOC, and PCI compliant.</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2278080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a:t>
            </a:r>
            <a:r>
              <a:rPr lang="en-US" baseline="0" dirty="0"/>
              <a:t> a Web app on a single server and you'll hit a wall when the demand on that server reaches a certain level. Deploy it in Azure, however, and you can handle bursts through auto-scaling or steady growth through manual scaling.</a:t>
            </a:r>
          </a:p>
          <a:p>
            <a:endParaRPr lang="en-US" baseline="0" dirty="0"/>
          </a:p>
          <a:p>
            <a:r>
              <a:rPr lang="en-US" baseline="0" dirty="0"/>
              <a:t>* Plug Jerry’s Cloud Computing Patterns here.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4198627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Scale up by beefing up the servers (more RAM, more cores, etc.)</a:t>
            </a:r>
          </a:p>
          <a:p>
            <a:pPr marL="171450" indent="-171450">
              <a:buFont typeface="Arial" panose="020B0604020202020204" pitchFamily="34" charset="0"/>
              <a:buChar char="•"/>
            </a:pPr>
            <a:r>
              <a:rPr lang="en-US" baseline="0" dirty="0"/>
              <a:t>Scale out by adding servers</a:t>
            </a:r>
          </a:p>
          <a:p>
            <a:endParaRPr lang="en-US" baseline="0" dirty="0"/>
          </a:p>
          <a:p>
            <a:r>
              <a:rPr lang="en-US" baseline="0" dirty="0"/>
              <a:t>The same holds true for virtual server farms. In App Services, scale up is a choice between Basic/Standard/Premium 1-3, where 1 = 1 Core, 1/75 GB RAM, 2 = 2 Core, 3.5 GB RAM, 3 = 4 Core, 7 GB RAM. You can also scale up/down between tiers (B/S/P), which impacts local HDD storage (10/50/250 GB) as well as the cap on number of instances (3/10/50).</a:t>
            </a:r>
          </a:p>
          <a:p>
            <a:endParaRPr lang="en-US" baseline="0" dirty="0"/>
          </a:p>
          <a:p>
            <a:r>
              <a:rPr lang="en-US" baseline="0" dirty="0"/>
              <a:t>* For 3 instances on Basic, only manual scaling is supported</a:t>
            </a:r>
          </a:p>
          <a:p>
            <a:r>
              <a:rPr lang="en-US" baseline="0" dirty="0"/>
              <a:t>** For Premium Tier, there is a max of 20 if not using Azure Service Environments, and 50 if using ASE’s</a:t>
            </a:r>
          </a:p>
          <a:p>
            <a:endParaRPr lang="en-US" baseline="0" dirty="0"/>
          </a:p>
          <a:p>
            <a:r>
              <a:rPr lang="en-US" baseline="0" dirty="0"/>
              <a:t>Azure Service Environments</a:t>
            </a:r>
          </a:p>
          <a:p>
            <a:r>
              <a:rPr lang="en-US" baseline="0" dirty="0"/>
              <a:t>Designed for applications that need to run at very high scale within isolated environments with secure network access</a:t>
            </a:r>
          </a:p>
          <a:p>
            <a:r>
              <a:rPr lang="en-US" baseline="0" dirty="0"/>
              <a:t>-- example: access on-premises corporate resources</a:t>
            </a:r>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1375346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scaling can</a:t>
            </a:r>
            <a:r>
              <a:rPr lang="en-US" baseline="0" dirty="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2559497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Demonstrate</a:t>
            </a:r>
            <a:r>
              <a:rPr lang="en-US" baseline="0" dirty="0"/>
              <a:t> scaling out in this and the next two slides by showing the VM count increasing as traffic increases.</a:t>
            </a:r>
            <a:endParaRPr lang="en-US" dirty="0"/>
          </a:p>
          <a:p>
            <a:endParaRPr lang="en-US" dirty="0"/>
          </a:p>
          <a:p>
            <a:r>
              <a:rPr lang="en-US" dirty="0"/>
              <a:t>So as your traffic increases..</a:t>
            </a:r>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128335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auto-scaling, so do the instances of your app </a:t>
            </a:r>
            <a:r>
              <a:rPr lang="en-US"/>
              <a:t>to ah</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153576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a:p>
          <a:p>
            <a:pPr marL="171450" indent="-171450">
              <a:buFont typeface="Arial" panose="020B0604020202020204" pitchFamily="34" charset="0"/>
              <a:buChar char="•"/>
            </a:pPr>
            <a:r>
              <a:rPr lang="en-US" dirty="0"/>
              <a:t>You can validate</a:t>
            </a:r>
            <a:r>
              <a:rPr lang="en-US" baseline="0" dirty="0"/>
              <a:t> </a:t>
            </a:r>
            <a:r>
              <a:rPr lang="en-US" dirty="0"/>
              <a:t>changes in a staging deployment slot before swapping it with the production slot.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a:p>
          <a:p>
            <a:r>
              <a:rPr lang="en-US" dirty="0"/>
              <a:t>For more information,</a:t>
            </a:r>
            <a:r>
              <a:rPr lang="en-US" baseline="0" dirty="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4120125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4/21/2017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4/21/2017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4/21/2017</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a:solidFill>
                  <a:srgbClr val="FFFFFF"/>
                </a:solidFill>
              </a:rPr>
              <a:t>Presenter</a:t>
            </a: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47647008"/>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894673108"/>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312844930"/>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4563038"/>
      </p:ext>
    </p:extLst>
  </p:cSld>
  <p:clrMapOvr>
    <a:masterClrMapping/>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510437"/>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3202951"/>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589768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55466"/>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81847352"/>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2727824"/>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533006637"/>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3789369"/>
      </p:ext>
    </p:extLst>
  </p:cSld>
  <p:clrMapOvr>
    <a:masterClrMapping/>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54797798"/>
      </p:ext>
    </p:extLst>
  </p:cSld>
  <p:clrMapOvr>
    <a:masterClrMapping/>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761734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735990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642998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8380296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964827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796307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757534310"/>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310625011"/>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89990260"/>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3709350"/>
      </p:ext>
    </p:extLst>
  </p:cSld>
  <p:clrMapOvr>
    <a:masterClrMapping/>
  </p:clrMapOvr>
  <p:transition>
    <p:fade/>
  </p:transition>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1519668"/>
      </p:ext>
    </p:extLst>
  </p:cSld>
  <p:clrMapOvr>
    <a:masterClrMapping/>
  </p:clrMapOvr>
  <p:transition>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88415030"/>
      </p:ext>
    </p:extLst>
  </p:cSld>
  <p:clrMapOvr>
    <a:masterClrMapping/>
  </p:clrMapOvr>
  <p:transition>
    <p:fade/>
  </p:transition>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7582856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3190790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67535780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51300591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291916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91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78690061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4/21/2017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4/21/2017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4/21/2017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9.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4/21/2017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295215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1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6.emf"/><Relationship Id="rId3" Type="http://schemas.openxmlformats.org/officeDocument/2006/relationships/image" Target="../media/image26.emf"/><Relationship Id="rId7" Type="http://schemas.openxmlformats.org/officeDocument/2006/relationships/image" Target="../media/image30.emf"/><Relationship Id="rId12" Type="http://schemas.openxmlformats.org/officeDocument/2006/relationships/image" Target="../media/image35.emf"/><Relationship Id="rId17" Type="http://schemas.openxmlformats.org/officeDocument/2006/relationships/image" Target="../media/image40.emf"/><Relationship Id="rId2" Type="http://schemas.openxmlformats.org/officeDocument/2006/relationships/notesSlide" Target="../notesSlides/notesSlide7.xml"/><Relationship Id="rId16" Type="http://schemas.openxmlformats.org/officeDocument/2006/relationships/image" Target="../media/image39.emf"/><Relationship Id="rId1" Type="http://schemas.openxmlformats.org/officeDocument/2006/relationships/slideLayout" Target="../slideLayouts/slideLayout40.xml"/><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5" Type="http://schemas.openxmlformats.org/officeDocument/2006/relationships/image" Target="../media/image3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 Id="rId14" Type="http://schemas.openxmlformats.org/officeDocument/2006/relationships/image" Target="../media/image37.png"/></Relationships>
</file>

<file path=ppt/slides/_rels/slide8.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8.emf"/><Relationship Id="rId3" Type="http://schemas.openxmlformats.org/officeDocument/2006/relationships/image" Target="../media/image26.emf"/><Relationship Id="rId7" Type="http://schemas.openxmlformats.org/officeDocument/2006/relationships/image" Target="../media/image30.emf"/><Relationship Id="rId12" Type="http://schemas.openxmlformats.org/officeDocument/2006/relationships/image" Target="../media/image37.png"/><Relationship Id="rId17" Type="http://schemas.openxmlformats.org/officeDocument/2006/relationships/image" Target="../media/image40.emf"/><Relationship Id="rId2" Type="http://schemas.openxmlformats.org/officeDocument/2006/relationships/notesSlide" Target="../notesSlides/notesSlide8.xml"/><Relationship Id="rId16" Type="http://schemas.openxmlformats.org/officeDocument/2006/relationships/image" Target="../media/image32.emf"/><Relationship Id="rId1" Type="http://schemas.openxmlformats.org/officeDocument/2006/relationships/slideLayout" Target="../slideLayouts/slideLayout40.xml"/><Relationship Id="rId6" Type="http://schemas.openxmlformats.org/officeDocument/2006/relationships/image" Target="../media/image29.emf"/><Relationship Id="rId11" Type="http://schemas.openxmlformats.org/officeDocument/2006/relationships/image" Target="../media/image36.emf"/><Relationship Id="rId5" Type="http://schemas.openxmlformats.org/officeDocument/2006/relationships/image" Target="../media/image28.emf"/><Relationship Id="rId15" Type="http://schemas.openxmlformats.org/officeDocument/2006/relationships/image" Target="../media/image31.emf"/><Relationship Id="rId10" Type="http://schemas.openxmlformats.org/officeDocument/2006/relationships/image" Target="../media/image35.emf"/><Relationship Id="rId4" Type="http://schemas.openxmlformats.org/officeDocument/2006/relationships/image" Target="../media/image27.emf"/><Relationship Id="rId9" Type="http://schemas.openxmlformats.org/officeDocument/2006/relationships/image" Target="../media/image34.emf"/><Relationship Id="rId14" Type="http://schemas.openxmlformats.org/officeDocument/2006/relationships/image" Target="../media/image39.emf"/></Relationships>
</file>

<file path=ppt/slides/_rels/slide9.xml.rels><?xml version="1.0" encoding="UTF-8" standalone="yes"?>
<Relationships xmlns="http://schemas.openxmlformats.org/package/2006/relationships"><Relationship Id="rId8" Type="http://schemas.openxmlformats.org/officeDocument/2006/relationships/image" Target="../media/image29.emf"/><Relationship Id="rId13"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28.emf"/><Relationship Id="rId12" Type="http://schemas.openxmlformats.org/officeDocument/2006/relationships/image" Target="../media/image34.emf"/><Relationship Id="rId2" Type="http://schemas.openxmlformats.org/officeDocument/2006/relationships/image" Target="../media/image30.emf"/><Relationship Id="rId16" Type="http://schemas.openxmlformats.org/officeDocument/2006/relationships/image" Target="../media/image40.emf"/><Relationship Id="rId1" Type="http://schemas.openxmlformats.org/officeDocument/2006/relationships/slideLayout" Target="../slideLayouts/slideLayout40.xml"/><Relationship Id="rId6" Type="http://schemas.openxmlformats.org/officeDocument/2006/relationships/image" Target="../media/image27.emf"/><Relationship Id="rId11" Type="http://schemas.openxmlformats.org/officeDocument/2006/relationships/image" Target="../media/image37.png"/><Relationship Id="rId5" Type="http://schemas.openxmlformats.org/officeDocument/2006/relationships/image" Target="../media/image26.emf"/><Relationship Id="rId15" Type="http://schemas.openxmlformats.org/officeDocument/2006/relationships/image" Target="../media/image39.emf"/><Relationship Id="rId10" Type="http://schemas.openxmlformats.org/officeDocument/2006/relationships/image" Target="../media/image36.emf"/><Relationship Id="rId4" Type="http://schemas.openxmlformats.org/officeDocument/2006/relationships/image" Target="../media/image32.emf"/><Relationship Id="rId9" Type="http://schemas.openxmlformats.org/officeDocument/2006/relationships/image" Target="../media/image33.emf"/><Relationship Id="rId14" Type="http://schemas.openxmlformats.org/officeDocument/2006/relationships/image" Target="../media/image3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Web Apps</a:t>
            </a:r>
          </a:p>
        </p:txBody>
      </p:sp>
      <p:sp>
        <p:nvSpPr>
          <p:cNvPr id="3" name="Subtitle 2"/>
          <p:cNvSpPr>
            <a:spLocks noGrp="1"/>
          </p:cNvSpPr>
          <p:nvPr>
            <p:ph type="subTitle" idx="1"/>
          </p:nvPr>
        </p:nvSpPr>
        <p:spPr/>
        <p:txBody>
          <a:bodyPr/>
          <a:lstStyle/>
          <a:p>
            <a:r>
              <a:rPr lang="en-US" dirty="0">
                <a:solidFill>
                  <a:srgbClr val="FFFF00"/>
                </a:solidFill>
              </a:rPr>
              <a:t>Katy Shimizu</a:t>
            </a:r>
          </a:p>
          <a:p>
            <a:r>
              <a:rPr lang="en-US" dirty="0">
                <a:solidFill>
                  <a:srgbClr val="FFFF00"/>
                </a:solidFill>
              </a:rPr>
              <a:t>katy.shimizu@improving.com</a:t>
            </a: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Slots</a:t>
            </a:r>
          </a:p>
        </p:txBody>
      </p:sp>
      <p:sp>
        <p:nvSpPr>
          <p:cNvPr id="3" name="Content Placeholder 2"/>
          <p:cNvSpPr>
            <a:spLocks noGrp="1"/>
          </p:cNvSpPr>
          <p:nvPr>
            <p:ph idx="1"/>
          </p:nvPr>
        </p:nvSpPr>
        <p:spPr/>
        <p:txBody>
          <a:bodyPr/>
          <a:lstStyle/>
          <a:p>
            <a:r>
              <a:rPr lang="en-US" dirty="0"/>
              <a:t>Use a Deploy-Confirm-Promote workflow</a:t>
            </a:r>
          </a:p>
          <a:p>
            <a:pPr lvl="1"/>
            <a:r>
              <a:rPr lang="en-US" dirty="0"/>
              <a:t>Promote via “swap” through Azure portal</a:t>
            </a:r>
          </a:p>
          <a:p>
            <a:r>
              <a:rPr lang="en-US" dirty="0"/>
              <a:t>http://sitename</a:t>
            </a:r>
            <a:r>
              <a:rPr lang="en-US" dirty="0">
                <a:solidFill>
                  <a:srgbClr val="FF0000"/>
                </a:solidFill>
              </a:rPr>
              <a:t>-slotname</a:t>
            </a:r>
            <a:r>
              <a:rPr lang="en-US" dirty="0"/>
              <a:t>.azurewebsites.net</a:t>
            </a:r>
          </a:p>
          <a:p>
            <a:endParaRPr lang="en-US" dirty="0"/>
          </a:p>
        </p:txBody>
      </p:sp>
      <p:pic>
        <p:nvPicPr>
          <p:cNvPr id="4" name="Picture 3"/>
          <p:cNvPicPr>
            <a:picLocks noChangeAspect="1"/>
          </p:cNvPicPr>
          <p:nvPr/>
        </p:nvPicPr>
        <p:blipFill>
          <a:blip r:embed="rId3"/>
          <a:stretch>
            <a:fillRect/>
          </a:stretch>
        </p:blipFill>
        <p:spPr>
          <a:xfrm>
            <a:off x="1881714" y="3643630"/>
            <a:ext cx="8428571" cy="2533333"/>
          </a:xfrm>
          <a:prstGeom prst="rect">
            <a:avLst/>
          </a:prstGeom>
          <a:ln>
            <a:solidFill>
              <a:schemeClr val="tx1"/>
            </a:solidFill>
          </a:ln>
        </p:spPr>
      </p:pic>
    </p:spTree>
    <p:extLst>
      <p:ext uri="{BB962C8B-B14F-4D97-AF65-F5344CB8AC3E}">
        <p14:creationId xmlns:p14="http://schemas.microsoft.com/office/powerpoint/2010/main" val="2739371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a:t>
            </a:r>
          </a:p>
        </p:txBody>
      </p:sp>
      <p:sp>
        <p:nvSpPr>
          <p:cNvPr id="3" name="Content Placeholder 2"/>
          <p:cNvSpPr>
            <a:spLocks noGrp="1"/>
          </p:cNvSpPr>
          <p:nvPr>
            <p:ph idx="1"/>
          </p:nvPr>
        </p:nvSpPr>
        <p:spPr/>
        <p:txBody>
          <a:bodyPr/>
          <a:lstStyle/>
          <a:p>
            <a:r>
              <a:rPr lang="en-US" dirty="0"/>
              <a:t>Test changes by routing requests to different deployment slots</a:t>
            </a:r>
          </a:p>
          <a:p>
            <a:r>
              <a:rPr lang="en-US" dirty="0"/>
              <a:t>Use Traffic Routing to direct % of traffic to alternate slots</a:t>
            </a:r>
          </a:p>
        </p:txBody>
      </p:sp>
      <p:pic>
        <p:nvPicPr>
          <p:cNvPr id="4" name="Picture 3"/>
          <p:cNvPicPr>
            <a:picLocks noChangeAspect="1"/>
          </p:cNvPicPr>
          <p:nvPr/>
        </p:nvPicPr>
        <p:blipFill>
          <a:blip r:embed="rId3"/>
          <a:stretch>
            <a:fillRect/>
          </a:stretch>
        </p:blipFill>
        <p:spPr>
          <a:xfrm>
            <a:off x="3793351" y="3114887"/>
            <a:ext cx="4605297" cy="3062076"/>
          </a:xfrm>
          <a:prstGeom prst="rect">
            <a:avLst/>
          </a:prstGeom>
          <a:ln>
            <a:solidFill>
              <a:schemeClr val="tx1"/>
            </a:solidFill>
          </a:ln>
        </p:spPr>
      </p:pic>
    </p:spTree>
    <p:extLst>
      <p:ext uri="{BB962C8B-B14F-4D97-AF65-F5344CB8AC3E}">
        <p14:creationId xmlns:p14="http://schemas.microsoft.com/office/powerpoint/2010/main" val="2542965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Web apps can be deployed manually via FTP or </a:t>
            </a:r>
            <a:r>
              <a:rPr lang="en-US" dirty="0" err="1"/>
              <a:t>WebDeploy</a:t>
            </a:r>
            <a:endParaRPr lang="en-US" dirty="0"/>
          </a:p>
          <a:p>
            <a:r>
              <a:rPr lang="en-US" dirty="0"/>
              <a:t>Automate deployment using 3</a:t>
            </a:r>
            <a:r>
              <a:rPr lang="en-US" baseline="30000" dirty="0"/>
              <a:t>rd</a:t>
            </a:r>
            <a:r>
              <a:rPr lang="en-US" dirty="0"/>
              <a:t> party source-control providers</a:t>
            </a:r>
          </a:p>
          <a:p>
            <a:r>
              <a:rPr lang="en-US" dirty="0"/>
              <a:t>Can also use a local </a:t>
            </a:r>
            <a:r>
              <a:rPr lang="en-US" dirty="0" err="1"/>
              <a:t>Git</a:t>
            </a:r>
            <a:r>
              <a:rPr lang="en-US" dirty="0"/>
              <a:t> repository from Azure Portal</a:t>
            </a:r>
          </a:p>
          <a:p>
            <a:endParaRPr lang="en-US" dirty="0"/>
          </a:p>
        </p:txBody>
      </p:sp>
      <p:grpSp>
        <p:nvGrpSpPr>
          <p:cNvPr id="4" name="Group 3"/>
          <p:cNvGrpSpPr/>
          <p:nvPr/>
        </p:nvGrpSpPr>
        <p:grpSpPr>
          <a:xfrm>
            <a:off x="1583924" y="4001294"/>
            <a:ext cx="9024152" cy="1714506"/>
            <a:chOff x="805776" y="5077545"/>
            <a:chExt cx="9024152" cy="1714506"/>
          </a:xfrm>
        </p:grpSpPr>
        <p:grpSp>
          <p:nvGrpSpPr>
            <p:cNvPr id="5" name="Group 4"/>
            <p:cNvGrpSpPr/>
            <p:nvPr/>
          </p:nvGrpSpPr>
          <p:grpSpPr>
            <a:xfrm>
              <a:off x="8574200" y="5077545"/>
              <a:ext cx="1255728" cy="1348667"/>
              <a:chOff x="8574200" y="5077545"/>
              <a:chExt cx="1255728" cy="1348667"/>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255728" cy="461665"/>
              </a:xfrm>
              <a:prstGeom prst="rect">
                <a:avLst/>
              </a:prstGeom>
            </p:spPr>
            <p:txBody>
              <a:bodyPr wrap="none">
                <a:spAutoFit/>
              </a:bodyPr>
              <a:lstStyle/>
              <a:p>
                <a:r>
                  <a:rPr lang="en-US" sz="2400" dirty="0" err="1">
                    <a:solidFill>
                      <a:srgbClr val="0079D6"/>
                    </a:solidFill>
                  </a:rPr>
                  <a:t>DropBox</a:t>
                </a:r>
                <a:endParaRPr lang="en-US" sz="2400" dirty="0">
                  <a:solidFill>
                    <a:srgbClr val="0079D6"/>
                  </a:solidFill>
                </a:endParaRPr>
              </a:p>
            </p:txBody>
          </p:sp>
        </p:grpSp>
        <p:grpSp>
          <p:nvGrpSpPr>
            <p:cNvPr id="6" name="Group 5"/>
            <p:cNvGrpSpPr/>
            <p:nvPr/>
          </p:nvGrpSpPr>
          <p:grpSpPr>
            <a:xfrm>
              <a:off x="6917188" y="5077545"/>
              <a:ext cx="1367297" cy="1348667"/>
              <a:chOff x="6917188" y="5077545"/>
              <a:chExt cx="1367297" cy="1348667"/>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367297" cy="461665"/>
              </a:xfrm>
              <a:prstGeom prst="rect">
                <a:avLst/>
              </a:prstGeom>
            </p:spPr>
            <p:txBody>
              <a:bodyPr wrap="none">
                <a:spAutoFit/>
              </a:bodyPr>
              <a:lstStyle/>
              <a:p>
                <a:r>
                  <a:rPr lang="en-US" sz="2400" dirty="0" err="1">
                    <a:solidFill>
                      <a:srgbClr val="0079D6"/>
                    </a:solidFill>
                  </a:rPr>
                  <a:t>BitBucket</a:t>
                </a:r>
                <a:endParaRPr lang="en-US" sz="2400" dirty="0">
                  <a:solidFill>
                    <a:srgbClr val="0079D6"/>
                  </a:solidFill>
                </a:endParaRPr>
              </a:p>
            </p:txBody>
          </p:sp>
        </p:grpSp>
        <p:grpSp>
          <p:nvGrpSpPr>
            <p:cNvPr id="7" name="Group 6"/>
            <p:cNvGrpSpPr/>
            <p:nvPr/>
          </p:nvGrpSpPr>
          <p:grpSpPr>
            <a:xfrm>
              <a:off x="5465647" y="5077545"/>
              <a:ext cx="1067921" cy="1345175"/>
              <a:chOff x="5465647" y="5077545"/>
              <a:chExt cx="1067921" cy="1345175"/>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067921" cy="461665"/>
              </a:xfrm>
              <a:prstGeom prst="rect">
                <a:avLst/>
              </a:prstGeom>
            </p:spPr>
            <p:txBody>
              <a:bodyPr wrap="none">
                <a:spAutoFit/>
              </a:bodyPr>
              <a:lstStyle/>
              <a:p>
                <a:r>
                  <a:rPr lang="en-US" sz="2400" dirty="0">
                    <a:solidFill>
                      <a:srgbClr val="0079D6"/>
                    </a:solidFill>
                  </a:rPr>
                  <a:t>GitHub</a:t>
                </a:r>
              </a:p>
            </p:txBody>
          </p:sp>
        </p:grpSp>
        <p:grpSp>
          <p:nvGrpSpPr>
            <p:cNvPr id="8" name="Group 7"/>
            <p:cNvGrpSpPr/>
            <p:nvPr/>
          </p:nvGrpSpPr>
          <p:grpSpPr>
            <a:xfrm>
              <a:off x="3729702" y="5077545"/>
              <a:ext cx="1337354" cy="1345174"/>
              <a:chOff x="3729702" y="5077545"/>
              <a:chExt cx="1337354" cy="1345174"/>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337354" cy="461665"/>
              </a:xfrm>
              <a:prstGeom prst="rect">
                <a:avLst/>
              </a:prstGeom>
            </p:spPr>
            <p:txBody>
              <a:bodyPr wrap="none">
                <a:spAutoFit/>
              </a:bodyPr>
              <a:lstStyle/>
              <a:p>
                <a:r>
                  <a:rPr lang="en-US" sz="2400" dirty="0">
                    <a:solidFill>
                      <a:srgbClr val="0079D6"/>
                    </a:solidFill>
                  </a:rPr>
                  <a:t>CodePlex</a:t>
                </a:r>
              </a:p>
            </p:txBody>
          </p:sp>
        </p:grpSp>
        <p:grpSp>
          <p:nvGrpSpPr>
            <p:cNvPr id="9" name="Group 8"/>
            <p:cNvGrpSpPr/>
            <p:nvPr/>
          </p:nvGrpSpPr>
          <p:grpSpPr>
            <a:xfrm>
              <a:off x="1825794" y="5077545"/>
              <a:ext cx="1942711" cy="1714506"/>
              <a:chOff x="1825794" y="5077545"/>
              <a:chExt cx="1942711" cy="1714506"/>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825794" y="5961054"/>
                <a:ext cx="1942711" cy="830997"/>
              </a:xfrm>
              <a:prstGeom prst="rect">
                <a:avLst/>
              </a:prstGeom>
            </p:spPr>
            <p:txBody>
              <a:bodyPr wrap="none">
                <a:spAutoFit/>
              </a:bodyPr>
              <a:lstStyle/>
              <a:p>
                <a:pPr algn="ctr"/>
                <a:r>
                  <a:rPr lang="en-US" sz="2400" dirty="0">
                    <a:solidFill>
                      <a:srgbClr val="0079D6"/>
                    </a:solidFill>
                  </a:rPr>
                  <a:t>Visual Studio</a:t>
                </a:r>
                <a:br>
                  <a:rPr lang="en-US" sz="2400" dirty="0">
                    <a:solidFill>
                      <a:srgbClr val="0079D6"/>
                    </a:solidFill>
                  </a:rPr>
                </a:br>
                <a:r>
                  <a:rPr lang="en-US" sz="2400" dirty="0">
                    <a:solidFill>
                      <a:srgbClr val="0079D6"/>
                    </a:solidFill>
                  </a:rPr>
                  <a:t>Team Services</a:t>
                </a:r>
              </a:p>
            </p:txBody>
          </p:sp>
        </p:grpSp>
        <p:grpSp>
          <p:nvGrpSpPr>
            <p:cNvPr id="10" name="Group 9"/>
            <p:cNvGrpSpPr/>
            <p:nvPr/>
          </p:nvGrpSpPr>
          <p:grpSpPr>
            <a:xfrm>
              <a:off x="805776" y="5077545"/>
              <a:ext cx="780290" cy="1345173"/>
              <a:chOff x="805776" y="5077545"/>
              <a:chExt cx="780290" cy="1345173"/>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51754" cy="461665"/>
              </a:xfrm>
              <a:prstGeom prst="rect">
                <a:avLst/>
              </a:prstGeom>
            </p:spPr>
            <p:txBody>
              <a:bodyPr wrap="none">
                <a:spAutoFit/>
              </a:bodyPr>
              <a:lstStyle/>
              <a:p>
                <a:r>
                  <a:rPr lang="en-US" sz="2400" dirty="0" err="1">
                    <a:solidFill>
                      <a:srgbClr val="0079D6"/>
                    </a:solidFill>
                  </a:rPr>
                  <a:t>Git</a:t>
                </a:r>
                <a:endParaRPr lang="en-US" sz="2400" dirty="0">
                  <a:solidFill>
                    <a:srgbClr val="0079D6"/>
                  </a:solidFill>
                </a:endParaRPr>
              </a:p>
            </p:txBody>
          </p:sp>
        </p:grpSp>
      </p:grpSp>
    </p:spTree>
    <p:extLst>
      <p:ext uri="{BB962C8B-B14F-4D97-AF65-F5344CB8AC3E}">
        <p14:creationId xmlns:p14="http://schemas.microsoft.com/office/powerpoint/2010/main" val="195532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037849" cy="1325563"/>
          </a:xfrm>
        </p:spPr>
        <p:txBody>
          <a:bodyPr/>
          <a:lstStyle/>
          <a:p>
            <a:r>
              <a:rPr lang="en-US" dirty="0"/>
              <a:t>Continuous Integration + Deployment Slots</a:t>
            </a:r>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61361" y="2511768"/>
            <a:ext cx="780290" cy="780290"/>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306" y="4776168"/>
            <a:ext cx="914400" cy="91440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5470" y="4776168"/>
            <a:ext cx="914400" cy="91440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2491770"/>
            <a:ext cx="685800" cy="685800"/>
          </a:xfrm>
          <a:prstGeom prst="rect">
            <a:avLst/>
          </a:prstGeom>
        </p:spPr>
      </p:pic>
      <p:cxnSp>
        <p:nvCxnSpPr>
          <p:cNvPr id="8" name="Straight Arrow Connector 7"/>
          <p:cNvCxnSpPr>
            <a:stCxn id="4" idx="2"/>
            <a:endCxn id="5" idx="0"/>
          </p:cNvCxnSpPr>
          <p:nvPr/>
        </p:nvCxnSpPr>
        <p:spPr>
          <a:xfrm>
            <a:off x="1251506" y="3292058"/>
            <a:ext cx="0"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13053" y="5233368"/>
            <a:ext cx="1642417"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1224" y="2377658"/>
            <a:ext cx="914400" cy="914400"/>
          </a:xfrm>
          <a:prstGeom prst="rect">
            <a:avLst/>
          </a:prstGeom>
        </p:spPr>
      </p:pic>
      <p:cxnSp>
        <p:nvCxnSpPr>
          <p:cNvPr id="11" name="Straight Arrow Connector 10"/>
          <p:cNvCxnSpPr>
            <a:stCxn id="6" idx="0"/>
            <a:endCxn id="10" idx="2"/>
          </p:cNvCxnSpPr>
          <p:nvPr/>
        </p:nvCxnSpPr>
        <p:spPr>
          <a:xfrm flipH="1" flipV="1">
            <a:off x="3808424" y="3292058"/>
            <a:ext cx="4246" cy="148411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85480" y="2444525"/>
            <a:ext cx="780290" cy="780290"/>
          </a:xfrm>
          <a:prstGeom prst="rect">
            <a:avLst/>
          </a:prstGeom>
        </p:spPr>
      </p:pic>
      <p:sp>
        <p:nvSpPr>
          <p:cNvPr id="13" name="TextBox 12"/>
          <p:cNvSpPr txBox="1"/>
          <p:nvPr/>
        </p:nvSpPr>
        <p:spPr>
          <a:xfrm>
            <a:off x="7786218" y="3459945"/>
            <a:ext cx="4237053" cy="2862322"/>
          </a:xfrm>
          <a:prstGeom prst="rect">
            <a:avLst/>
          </a:prstGeom>
          <a:noFill/>
        </p:spPr>
        <p:txBody>
          <a:bodyPr wrap="square" rtlCol="0">
            <a:spAutoFit/>
          </a:bodyPr>
          <a:lstStyle/>
          <a:p>
            <a:pPr marL="342900" indent="-342900">
              <a:buAutoNum type="arabicPeriod"/>
            </a:pPr>
            <a:r>
              <a:rPr lang="en-US" sz="2000" dirty="0"/>
              <a:t>Developer commits code</a:t>
            </a:r>
          </a:p>
          <a:p>
            <a:pPr marL="342900" indent="-342900">
              <a:buAutoNum type="arabicPeriod"/>
            </a:pPr>
            <a:r>
              <a:rPr lang="en-US" sz="2000" dirty="0"/>
              <a:t>Automated process builds/compiles and deploys to staging slot</a:t>
            </a:r>
          </a:p>
          <a:p>
            <a:pPr marL="342900" indent="-342900">
              <a:buAutoNum type="arabicPeriod"/>
            </a:pPr>
            <a:r>
              <a:rPr lang="en-US" sz="2000" dirty="0"/>
              <a:t>Automated and other tests validate content in staging slot</a:t>
            </a:r>
          </a:p>
          <a:p>
            <a:pPr marL="342900" indent="-342900">
              <a:buAutoNum type="arabicPeriod"/>
            </a:pPr>
            <a:r>
              <a:rPr lang="en-US" sz="2000" dirty="0"/>
              <a:t>Staging content promoted to production</a:t>
            </a:r>
          </a:p>
          <a:p>
            <a:pPr marL="342900" indent="-342900">
              <a:buAutoNum type="arabicPeriod"/>
            </a:pPr>
            <a:r>
              <a:rPr lang="en-US" sz="2000" dirty="0"/>
              <a:t>Users see updated site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748139"/>
            <a:ext cx="685800" cy="6858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1690688"/>
            <a:ext cx="780290" cy="780290"/>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2980" y="3224815"/>
            <a:ext cx="685800" cy="685800"/>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05855" y="3175542"/>
            <a:ext cx="780290" cy="780290"/>
          </a:xfrm>
          <a:prstGeom prst="rect">
            <a:avLst/>
          </a:prstGeom>
        </p:spPr>
      </p:pic>
      <p:cxnSp>
        <p:nvCxnSpPr>
          <p:cNvPr id="18" name="Straight Arrow Connector 17"/>
          <p:cNvCxnSpPr>
            <a:stCxn id="17" idx="1"/>
            <a:endCxn id="10" idx="3"/>
          </p:cNvCxnSpPr>
          <p:nvPr/>
        </p:nvCxnSpPr>
        <p:spPr>
          <a:xfrm flipH="1" flipV="1">
            <a:off x="4265624" y="2834858"/>
            <a:ext cx="1440231" cy="73082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265624" y="2080833"/>
            <a:ext cx="1440231" cy="75402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265624" y="2834670"/>
            <a:ext cx="1419856" cy="18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187386" y="5378807"/>
            <a:ext cx="1239638" cy="6234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88197" y="5728793"/>
            <a:ext cx="1244700" cy="523220"/>
          </a:xfrm>
          <a:prstGeom prst="rect">
            <a:avLst/>
          </a:prstGeom>
          <a:noFill/>
        </p:spPr>
        <p:txBody>
          <a:bodyPr wrap="none" rtlCol="0">
            <a:spAutoFit/>
          </a:bodyPr>
          <a:lstStyle/>
          <a:p>
            <a:r>
              <a:rPr lang="en-US" sz="2800" dirty="0">
                <a:solidFill>
                  <a:srgbClr val="0070C0"/>
                </a:solidFill>
              </a:rPr>
              <a:t>Staging</a:t>
            </a:r>
          </a:p>
        </p:txBody>
      </p:sp>
      <p:sp>
        <p:nvSpPr>
          <p:cNvPr id="23" name="TextBox 22"/>
          <p:cNvSpPr txBox="1"/>
          <p:nvPr/>
        </p:nvSpPr>
        <p:spPr>
          <a:xfrm>
            <a:off x="2929588" y="1834717"/>
            <a:ext cx="1789914" cy="523220"/>
          </a:xfrm>
          <a:prstGeom prst="rect">
            <a:avLst/>
          </a:prstGeom>
          <a:noFill/>
        </p:spPr>
        <p:txBody>
          <a:bodyPr wrap="none" rtlCol="0">
            <a:spAutoFit/>
          </a:bodyPr>
          <a:lstStyle/>
          <a:p>
            <a:r>
              <a:rPr lang="en-US" sz="2800" dirty="0">
                <a:solidFill>
                  <a:srgbClr val="0070C0"/>
                </a:solidFill>
              </a:rPr>
              <a:t>Production</a:t>
            </a:r>
          </a:p>
        </p:txBody>
      </p:sp>
      <p:sp>
        <p:nvSpPr>
          <p:cNvPr id="24" name="TextBox 23"/>
          <p:cNvSpPr txBox="1"/>
          <p:nvPr/>
        </p:nvSpPr>
        <p:spPr>
          <a:xfrm>
            <a:off x="5418122" y="5752880"/>
            <a:ext cx="762645" cy="523220"/>
          </a:xfrm>
          <a:prstGeom prst="rect">
            <a:avLst/>
          </a:prstGeom>
          <a:noFill/>
        </p:spPr>
        <p:txBody>
          <a:bodyPr wrap="none" rtlCol="0">
            <a:spAutoFit/>
          </a:bodyPr>
          <a:lstStyle/>
          <a:p>
            <a:r>
              <a:rPr lang="en-US" sz="2800" dirty="0">
                <a:solidFill>
                  <a:srgbClr val="0070C0"/>
                </a:solidFill>
              </a:rPr>
              <a:t>Test</a:t>
            </a:r>
          </a:p>
        </p:txBody>
      </p:sp>
      <p:sp>
        <p:nvSpPr>
          <p:cNvPr id="25" name="TextBox 24"/>
          <p:cNvSpPr txBox="1"/>
          <p:nvPr/>
        </p:nvSpPr>
        <p:spPr>
          <a:xfrm>
            <a:off x="621109" y="5728793"/>
            <a:ext cx="1260794" cy="954107"/>
          </a:xfrm>
          <a:prstGeom prst="rect">
            <a:avLst/>
          </a:prstGeom>
          <a:noFill/>
        </p:spPr>
        <p:txBody>
          <a:bodyPr wrap="none" rtlCol="0">
            <a:spAutoFit/>
          </a:bodyPr>
          <a:lstStyle/>
          <a:p>
            <a:pPr algn="ctr"/>
            <a:r>
              <a:rPr lang="en-US" sz="2800" dirty="0">
                <a:solidFill>
                  <a:srgbClr val="0070C0"/>
                </a:solidFill>
              </a:rPr>
              <a:t>Source</a:t>
            </a:r>
            <a:br>
              <a:rPr lang="en-US" sz="2800" dirty="0">
                <a:solidFill>
                  <a:srgbClr val="0070C0"/>
                </a:solidFill>
              </a:rPr>
            </a:br>
            <a:r>
              <a:rPr lang="en-US" sz="2800" dirty="0">
                <a:solidFill>
                  <a:srgbClr val="0070C0"/>
                </a:solidFill>
              </a:rPr>
              <a:t>Control</a:t>
            </a:r>
          </a:p>
        </p:txBody>
      </p:sp>
      <p:sp>
        <p:nvSpPr>
          <p:cNvPr id="3" name="Oval 2"/>
          <p:cNvSpPr/>
          <p:nvPr/>
        </p:nvSpPr>
        <p:spPr>
          <a:xfrm>
            <a:off x="1349467" y="369537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1</a:t>
            </a:r>
          </a:p>
        </p:txBody>
      </p:sp>
      <p:sp>
        <p:nvSpPr>
          <p:cNvPr id="26" name="Oval 25"/>
          <p:cNvSpPr/>
          <p:nvPr/>
        </p:nvSpPr>
        <p:spPr>
          <a:xfrm>
            <a:off x="2137081" y="4630645"/>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2</a:t>
            </a:r>
          </a:p>
        </p:txBody>
      </p:sp>
      <p:sp>
        <p:nvSpPr>
          <p:cNvPr id="27" name="Oval 26"/>
          <p:cNvSpPr/>
          <p:nvPr/>
        </p:nvSpPr>
        <p:spPr>
          <a:xfrm>
            <a:off x="4858297" y="5181301"/>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3</a:t>
            </a:r>
          </a:p>
        </p:txBody>
      </p:sp>
      <p:sp>
        <p:nvSpPr>
          <p:cNvPr id="28" name="Oval 27"/>
          <p:cNvSpPr/>
          <p:nvPr/>
        </p:nvSpPr>
        <p:spPr>
          <a:xfrm>
            <a:off x="3900461" y="3827420"/>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4</a:t>
            </a:r>
          </a:p>
        </p:txBody>
      </p:sp>
      <p:sp>
        <p:nvSpPr>
          <p:cNvPr id="29" name="Oval 28"/>
          <p:cNvSpPr/>
          <p:nvPr/>
        </p:nvSpPr>
        <p:spPr>
          <a:xfrm>
            <a:off x="4756541" y="3359263"/>
            <a:ext cx="532436" cy="52092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5</a:t>
            </a:r>
          </a:p>
        </p:txBody>
      </p:sp>
    </p:spTree>
    <p:extLst>
      <p:ext uri="{BB962C8B-B14F-4D97-AF65-F5344CB8AC3E}">
        <p14:creationId xmlns:p14="http://schemas.microsoft.com/office/powerpoint/2010/main" val="973632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Plans</a:t>
            </a:r>
          </a:p>
        </p:txBody>
      </p:sp>
      <p:sp>
        <p:nvSpPr>
          <p:cNvPr id="3" name="Content Placeholder 2"/>
          <p:cNvSpPr>
            <a:spLocks noGrp="1"/>
          </p:cNvSpPr>
          <p:nvPr>
            <p:ph idx="1"/>
          </p:nvPr>
        </p:nvSpPr>
        <p:spPr/>
        <p:txBody>
          <a:bodyPr/>
          <a:lstStyle/>
          <a:p>
            <a:r>
              <a:rPr lang="en-US" dirty="0"/>
              <a:t>Billing and provisioning for App Service resources</a:t>
            </a:r>
          </a:p>
        </p:txBody>
      </p:sp>
      <p:graphicFrame>
        <p:nvGraphicFramePr>
          <p:cNvPr id="5" name="Table 4"/>
          <p:cNvGraphicFramePr>
            <a:graphicFrameLocks noGrp="1"/>
          </p:cNvGraphicFramePr>
          <p:nvPr>
            <p:extLst>
              <p:ext uri="{D42A27DB-BD31-4B8C-83A1-F6EECF244321}">
                <p14:modId xmlns:p14="http://schemas.microsoft.com/office/powerpoint/2010/main" val="840548059"/>
              </p:ext>
            </p:extLst>
          </p:nvPr>
        </p:nvGraphicFramePr>
        <p:xfrm>
          <a:off x="838200" y="2698024"/>
          <a:ext cx="9779136" cy="2966720"/>
        </p:xfrm>
        <a:graphic>
          <a:graphicData uri="http://schemas.openxmlformats.org/drawingml/2006/table">
            <a:tbl>
              <a:tblPr firstRow="1" bandRow="1"/>
              <a:tblGrid>
                <a:gridCol w="2597750">
                  <a:extLst>
                    <a:ext uri="{9D8B030D-6E8A-4147-A177-3AD203B41FA5}">
                      <a16:colId xmlns:a16="http://schemas.microsoft.com/office/drawing/2014/main" val="3872267235"/>
                    </a:ext>
                  </a:extLst>
                </a:gridCol>
                <a:gridCol w="1070517">
                  <a:extLst>
                    <a:ext uri="{9D8B030D-6E8A-4147-A177-3AD203B41FA5}">
                      <a16:colId xmlns:a16="http://schemas.microsoft.com/office/drawing/2014/main" val="1177306289"/>
                    </a:ext>
                  </a:extLst>
                </a:gridCol>
                <a:gridCol w="1137425">
                  <a:extLst>
                    <a:ext uri="{9D8B030D-6E8A-4147-A177-3AD203B41FA5}">
                      <a16:colId xmlns:a16="http://schemas.microsoft.com/office/drawing/2014/main" val="238301891"/>
                    </a:ext>
                  </a:extLst>
                </a:gridCol>
                <a:gridCol w="1561170">
                  <a:extLst>
                    <a:ext uri="{9D8B030D-6E8A-4147-A177-3AD203B41FA5}">
                      <a16:colId xmlns:a16="http://schemas.microsoft.com/office/drawing/2014/main" val="1573368495"/>
                    </a:ext>
                  </a:extLst>
                </a:gridCol>
                <a:gridCol w="1761893">
                  <a:extLst>
                    <a:ext uri="{9D8B030D-6E8A-4147-A177-3AD203B41FA5}">
                      <a16:colId xmlns:a16="http://schemas.microsoft.com/office/drawing/2014/main" val="1663854859"/>
                    </a:ext>
                  </a:extLst>
                </a:gridCol>
                <a:gridCol w="1650381">
                  <a:extLst>
                    <a:ext uri="{9D8B030D-6E8A-4147-A177-3AD203B41FA5}">
                      <a16:colId xmlns:a16="http://schemas.microsoft.com/office/drawing/2014/main" val="5972052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Free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Shared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Basic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Standard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dirty="0"/>
                        <a:t>Premium</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58143066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 of Apps</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Unlimited</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47023153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Shared Disk Space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50 GB</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500</a:t>
                      </a:r>
                      <a:r>
                        <a:rPr lang="en-US" baseline="0" dirty="0"/>
                        <a:t> GB</a:t>
                      </a:r>
                      <a:endParaRPr lang="en-US"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168070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Maximum Instances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50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63641101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err="1">
                          <a:latin typeface="+mn-lt"/>
                        </a:rPr>
                        <a:t>Autoscale</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No</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8771324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Staging Environments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t>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2669870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Custom Domains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43283473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dirty="0">
                          <a:latin typeface="+mn-lt"/>
                        </a:rPr>
                        <a:t>SLA</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dirty="0">
                        <a:latin typeface="+mn-lt"/>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dirty="0">
                          <a:latin typeface="+mn-lt"/>
                        </a:rPr>
                        <a:t>99.95%</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38997113"/>
                  </a:ext>
                </a:extLst>
              </a:tr>
            </a:tbl>
          </a:graphicData>
        </a:graphic>
      </p:graphicFrame>
    </p:spTree>
    <p:extLst>
      <p:ext uri="{BB962C8B-B14F-4D97-AF65-F5344CB8AC3E}">
        <p14:creationId xmlns:p14="http://schemas.microsoft.com/office/powerpoint/2010/main" val="14368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Hands-On Lab</a:t>
            </a:r>
          </a:p>
        </p:txBody>
      </p:sp>
      <p:sp>
        <p:nvSpPr>
          <p:cNvPr id="5" name="Text Placeholder 4"/>
          <p:cNvSpPr>
            <a:spLocks noGrp="1"/>
          </p:cNvSpPr>
          <p:nvPr>
            <p:ph type="body" idx="1"/>
          </p:nvPr>
        </p:nvSpPr>
        <p:spPr/>
        <p:txBody>
          <a:bodyPr/>
          <a:lstStyle/>
          <a:p>
            <a:r>
              <a:rPr lang="en-US" dirty="0"/>
              <a:t>Azure Web Apps HOL.html</a:t>
            </a:r>
          </a:p>
        </p:txBody>
      </p:sp>
    </p:spTree>
    <p:extLst>
      <p:ext uri="{BB962C8B-B14F-4D97-AF65-F5344CB8AC3E}">
        <p14:creationId xmlns:p14="http://schemas.microsoft.com/office/powerpoint/2010/main" val="3335184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Family</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256" y="2074069"/>
            <a:ext cx="3657600" cy="36576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0470" y="1690688"/>
            <a:ext cx="1143000" cy="1143000"/>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1690688"/>
            <a:ext cx="1143000" cy="1143000"/>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060470" y="4004965"/>
            <a:ext cx="1143000" cy="1143000"/>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346999" y="4052926"/>
            <a:ext cx="1143000" cy="1143000"/>
          </a:xfrm>
          <a:prstGeom prst="rect">
            <a:avLst/>
          </a:prstGeom>
        </p:spPr>
      </p:pic>
      <p:sp>
        <p:nvSpPr>
          <p:cNvPr id="9" name="TextBox 8"/>
          <p:cNvSpPr txBox="1"/>
          <p:nvPr/>
        </p:nvSpPr>
        <p:spPr>
          <a:xfrm>
            <a:off x="6490102" y="3019217"/>
            <a:ext cx="2324100" cy="800219"/>
          </a:xfrm>
          <a:prstGeom prst="rect">
            <a:avLst/>
          </a:prstGeom>
          <a:noFill/>
        </p:spPr>
        <p:txBody>
          <a:bodyPr wrap="square" rtlCol="0">
            <a:spAutoFit/>
          </a:bodyPr>
          <a:lstStyle/>
          <a:p>
            <a:pPr algn="ctr"/>
            <a:r>
              <a:rPr lang="en-US" dirty="0"/>
              <a:t>Web Apps</a:t>
            </a:r>
          </a:p>
          <a:p>
            <a:pPr algn="ctr"/>
            <a:r>
              <a:rPr lang="en-US" sz="1400" dirty="0"/>
              <a:t>Web apps that scale with your business</a:t>
            </a:r>
          </a:p>
        </p:txBody>
      </p:sp>
      <p:sp>
        <p:nvSpPr>
          <p:cNvPr id="10" name="TextBox 9"/>
          <p:cNvSpPr txBox="1"/>
          <p:nvPr/>
        </p:nvSpPr>
        <p:spPr>
          <a:xfrm>
            <a:off x="8801100" y="3019217"/>
            <a:ext cx="2234798" cy="800219"/>
          </a:xfrm>
          <a:prstGeom prst="rect">
            <a:avLst/>
          </a:prstGeom>
          <a:noFill/>
        </p:spPr>
        <p:txBody>
          <a:bodyPr wrap="square" rtlCol="0">
            <a:spAutoFit/>
          </a:bodyPr>
          <a:lstStyle/>
          <a:p>
            <a:pPr algn="ctr"/>
            <a:r>
              <a:rPr lang="en-US" dirty="0"/>
              <a:t>Mobile Apps</a:t>
            </a:r>
          </a:p>
          <a:p>
            <a:pPr algn="ctr"/>
            <a:r>
              <a:rPr lang="en-US" sz="1400" dirty="0"/>
              <a:t>Build mobile apps for any device</a:t>
            </a:r>
          </a:p>
        </p:txBody>
      </p:sp>
      <p:sp>
        <p:nvSpPr>
          <p:cNvPr id="11" name="TextBox 10"/>
          <p:cNvSpPr txBox="1"/>
          <p:nvPr/>
        </p:nvSpPr>
        <p:spPr>
          <a:xfrm>
            <a:off x="6490102" y="5333494"/>
            <a:ext cx="2324100" cy="800219"/>
          </a:xfrm>
          <a:prstGeom prst="rect">
            <a:avLst/>
          </a:prstGeom>
          <a:noFill/>
        </p:spPr>
        <p:txBody>
          <a:bodyPr wrap="square" rtlCol="0">
            <a:spAutoFit/>
          </a:bodyPr>
          <a:lstStyle/>
          <a:p>
            <a:pPr algn="ctr"/>
            <a:r>
              <a:rPr lang="en-US" dirty="0"/>
              <a:t>Logic Apps</a:t>
            </a:r>
          </a:p>
          <a:p>
            <a:pPr algn="ctr"/>
            <a:r>
              <a:rPr lang="en-US" sz="1400" dirty="0"/>
              <a:t>Automate business processes across SaaS and on-premises</a:t>
            </a:r>
          </a:p>
        </p:txBody>
      </p:sp>
      <p:sp>
        <p:nvSpPr>
          <p:cNvPr id="12" name="TextBox 11"/>
          <p:cNvSpPr txBox="1"/>
          <p:nvPr/>
        </p:nvSpPr>
        <p:spPr>
          <a:xfrm>
            <a:off x="8814202" y="5333494"/>
            <a:ext cx="2324100" cy="800219"/>
          </a:xfrm>
          <a:prstGeom prst="rect">
            <a:avLst/>
          </a:prstGeom>
          <a:noFill/>
        </p:spPr>
        <p:txBody>
          <a:bodyPr wrap="square" rtlCol="0">
            <a:spAutoFit/>
          </a:bodyPr>
          <a:lstStyle/>
          <a:p>
            <a:pPr algn="ctr"/>
            <a:r>
              <a:rPr lang="en-US" dirty="0"/>
              <a:t>API Apps</a:t>
            </a:r>
          </a:p>
          <a:p>
            <a:pPr algn="ctr"/>
            <a:r>
              <a:rPr lang="en-US" sz="1400" dirty="0"/>
              <a:t>Build and consume APIs in the cloud</a:t>
            </a:r>
          </a:p>
        </p:txBody>
      </p:sp>
      <p:cxnSp>
        <p:nvCxnSpPr>
          <p:cNvPr id="13" name="Straight Connector 12"/>
          <p:cNvCxnSpPr/>
          <p:nvPr/>
        </p:nvCxnSpPr>
        <p:spPr>
          <a:xfrm>
            <a:off x="8801100" y="2452726"/>
            <a:ext cx="0" cy="274320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801100" y="2520260"/>
            <a:ext cx="0" cy="274320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352989" y="2074068"/>
            <a:ext cx="614007" cy="3657601"/>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18515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Web Apps</a:t>
            </a:r>
          </a:p>
        </p:txBody>
      </p:sp>
      <p:sp>
        <p:nvSpPr>
          <p:cNvPr id="3" name="Content Placeholder 2"/>
          <p:cNvSpPr>
            <a:spLocks noGrp="1"/>
          </p:cNvSpPr>
          <p:nvPr>
            <p:ph idx="1"/>
          </p:nvPr>
        </p:nvSpPr>
        <p:spPr/>
        <p:txBody>
          <a:bodyPr/>
          <a:lstStyle/>
          <a:p>
            <a:r>
              <a:rPr lang="en-US" dirty="0"/>
              <a:t>Support a variety of languages and platforms</a:t>
            </a:r>
          </a:p>
          <a:p>
            <a:pPr lvl="1"/>
            <a:r>
              <a:rPr lang="en-US" dirty="0"/>
              <a:t>.NET, Java, Node.js, PHP, Python, and more</a:t>
            </a:r>
          </a:p>
          <a:p>
            <a:r>
              <a:rPr lang="en-US" dirty="0"/>
              <a:t>Support scaling (manual or auto) and load balancing</a:t>
            </a:r>
          </a:p>
          <a:p>
            <a:r>
              <a:rPr lang="en-US" dirty="0"/>
              <a:t>Support slots for staged deployments and A/B testing</a:t>
            </a:r>
          </a:p>
          <a:p>
            <a:r>
              <a:rPr lang="en-US" dirty="0"/>
              <a:t>Support continuous integration</a:t>
            </a:r>
          </a:p>
          <a:p>
            <a:endParaRPr lang="en-US" dirty="0"/>
          </a:p>
        </p:txBody>
      </p:sp>
      <p:sp>
        <p:nvSpPr>
          <p:cNvPr id="4" name="Rectangle 3"/>
          <p:cNvSpPr/>
          <p:nvPr/>
        </p:nvSpPr>
        <p:spPr>
          <a:xfrm>
            <a:off x="7859908"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Global Scale</a:t>
            </a:r>
          </a:p>
          <a:p>
            <a:pPr algn="ctr"/>
            <a:r>
              <a:rPr lang="en-US" sz="1600" dirty="0">
                <a:solidFill>
                  <a:schemeClr val="bg1"/>
                </a:solidFill>
              </a:rPr>
              <a:t>Scale up and down as needed, manually or automatically</a:t>
            </a:r>
          </a:p>
        </p:txBody>
      </p:sp>
      <p:sp>
        <p:nvSpPr>
          <p:cNvPr id="5" name="Rectangle 4"/>
          <p:cNvSpPr/>
          <p:nvPr/>
        </p:nvSpPr>
        <p:spPr>
          <a:xfrm>
            <a:off x="4546692"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Enterprise Grade</a:t>
            </a:r>
          </a:p>
          <a:p>
            <a:pPr algn="ctr"/>
            <a:r>
              <a:rPr lang="en-US" sz="1600" dirty="0">
                <a:solidFill>
                  <a:schemeClr val="bg1"/>
                </a:solidFill>
              </a:rPr>
              <a:t>ISO-, SOC2-, and PCO-compliant with enterprise-level SLAs</a:t>
            </a:r>
          </a:p>
        </p:txBody>
      </p:sp>
      <p:sp>
        <p:nvSpPr>
          <p:cNvPr id="6" name="Rectangle 5"/>
          <p:cNvSpPr/>
          <p:nvPr/>
        </p:nvSpPr>
        <p:spPr>
          <a:xfrm>
            <a:off x="1233476" y="4457466"/>
            <a:ext cx="2823431" cy="185443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2400" dirty="0">
                <a:solidFill>
                  <a:schemeClr val="bg1"/>
                </a:solidFill>
              </a:rPr>
              <a:t>Familiar and Fast</a:t>
            </a:r>
          </a:p>
          <a:p>
            <a:pPr algn="ctr"/>
            <a:r>
              <a:rPr lang="en-US" sz="1600" dirty="0">
                <a:solidFill>
                  <a:schemeClr val="bg1"/>
                </a:solidFill>
              </a:rPr>
              <a:t>Leverage existing skills, plus languages, frameworks, and tools you're familiar with</a:t>
            </a:r>
          </a:p>
        </p:txBody>
      </p:sp>
    </p:spTree>
    <p:extLst>
      <p:ext uri="{BB962C8B-B14F-4D97-AF65-F5344CB8AC3E}">
        <p14:creationId xmlns:p14="http://schemas.microsoft.com/office/powerpoint/2010/main" val="3070396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 Cloud Computing Patterns</a:t>
            </a:r>
          </a:p>
        </p:txBody>
      </p:sp>
      <p:grpSp>
        <p:nvGrpSpPr>
          <p:cNvPr id="5" name="Group 4"/>
          <p:cNvGrpSpPr/>
          <p:nvPr/>
        </p:nvGrpSpPr>
        <p:grpSpPr>
          <a:xfrm>
            <a:off x="6682153" y="5310615"/>
            <a:ext cx="3941859" cy="1026722"/>
            <a:chOff x="342905" y="5150364"/>
            <a:chExt cx="3941859" cy="1026722"/>
          </a:xfrm>
        </p:grpSpPr>
        <p:sp>
          <p:nvSpPr>
            <p:cNvPr id="6" name="TextBox 5"/>
            <p:cNvSpPr txBox="1"/>
            <p:nvPr/>
          </p:nvSpPr>
          <p:spPr>
            <a:xfrm>
              <a:off x="342905" y="5150364"/>
              <a:ext cx="3941859"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Predictable Bursts</a:t>
              </a:r>
            </a:p>
          </p:txBody>
        </p:sp>
        <p:sp>
          <p:nvSpPr>
            <p:cNvPr id="7" name="Rectangle 6"/>
            <p:cNvSpPr/>
            <p:nvPr/>
          </p:nvSpPr>
          <p:spPr>
            <a:xfrm>
              <a:off x="342905" y="5623088"/>
              <a:ext cx="319065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Services with micro seasonality trends   </a:t>
              </a:r>
            </a:p>
            <a:p>
              <a:pPr marL="0" lvl="1" defTabSz="1218836" fontAlgn="base">
                <a:spcAft>
                  <a:spcPct val="0"/>
                </a:spcAft>
              </a:pPr>
              <a:r>
                <a:rPr lang="en-US" sz="1200" dirty="0">
                  <a:solidFill>
                    <a:schemeClr val="tx1">
                      <a:alpha val="99000"/>
                    </a:schemeClr>
                  </a:solidFill>
                  <a:ea typeface="Kozuka Gothic Pro R" pitchFamily="34" charset="-128"/>
                </a:rPr>
                <a:t>Peaks due to periodic increased demand</a:t>
              </a:r>
            </a:p>
            <a:p>
              <a:pPr marL="0" lvl="1" defTabSz="1218836" fontAlgn="base">
                <a:spcAft>
                  <a:spcPct val="0"/>
                </a:spcAft>
              </a:pPr>
              <a:r>
                <a:rPr lang="en-US" sz="1200" dirty="0">
                  <a:solidFill>
                    <a:schemeClr val="tx1">
                      <a:alpha val="99000"/>
                    </a:schemeClr>
                  </a:solidFill>
                  <a:ea typeface="Kozuka Gothic Pro R" pitchFamily="34" charset="-128"/>
                </a:rPr>
                <a:t>IT complexity and wasted capacity</a:t>
              </a:r>
            </a:p>
          </p:txBody>
        </p:sp>
      </p:grpSp>
      <p:grpSp>
        <p:nvGrpSpPr>
          <p:cNvPr id="8" name="Group 7"/>
          <p:cNvGrpSpPr/>
          <p:nvPr/>
        </p:nvGrpSpPr>
        <p:grpSpPr>
          <a:xfrm>
            <a:off x="6377284" y="4143015"/>
            <a:ext cx="3732278" cy="1213827"/>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696402" y="2945314"/>
            <a:ext cx="3821938" cy="997096"/>
            <a:chOff x="342905" y="3877806"/>
            <a:chExt cx="3821938" cy="997096"/>
          </a:xfrm>
        </p:grpSpPr>
        <p:sp>
          <p:nvSpPr>
            <p:cNvPr id="17" name="TextBox 16"/>
            <p:cNvSpPr txBox="1"/>
            <p:nvPr/>
          </p:nvSpPr>
          <p:spPr>
            <a:xfrm>
              <a:off x="342905" y="3877806"/>
              <a:ext cx="3821938"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Unpredictable Bursts</a:t>
              </a:r>
            </a:p>
          </p:txBody>
        </p:sp>
        <p:sp>
          <p:nvSpPr>
            <p:cNvPr id="18" name="Rectangle 17"/>
            <p:cNvSpPr/>
            <p:nvPr/>
          </p:nvSpPr>
          <p:spPr>
            <a:xfrm>
              <a:off x="342905" y="4320904"/>
              <a:ext cx="3045807"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Unexpected/unplanned peak in demand  </a:t>
              </a:r>
            </a:p>
            <a:p>
              <a:pPr marL="0" lvl="1" defTabSz="1218836" fontAlgn="base">
                <a:spcAft>
                  <a:spcPct val="0"/>
                </a:spcAft>
              </a:pPr>
              <a:r>
                <a:rPr lang="en-US" sz="1200" dirty="0">
                  <a:solidFill>
                    <a:schemeClr val="tx1">
                      <a:alpha val="99000"/>
                    </a:schemeClr>
                  </a:solidFill>
                  <a:ea typeface="Kozuka Gothic Pro R" pitchFamily="34" charset="-128"/>
                </a:rPr>
                <a:t>Sudden spike impacts performance </a:t>
              </a:r>
            </a:p>
            <a:p>
              <a:pPr marL="0" lvl="1" defTabSz="1218836" fontAlgn="base">
                <a:spcAft>
                  <a:spcPct val="0"/>
                </a:spcAft>
              </a:pPr>
              <a:r>
                <a:rPr lang="en-US" sz="1200"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377284" y="1923214"/>
            <a:ext cx="3747205" cy="1019525"/>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dirty="0"/>
              </a:p>
            </p:txBody>
          </p:sp>
        </p:grpSp>
      </p:grpSp>
      <p:grpSp>
        <p:nvGrpSpPr>
          <p:cNvPr id="28" name="Group 27"/>
          <p:cNvGrpSpPr/>
          <p:nvPr/>
        </p:nvGrpSpPr>
        <p:grpSpPr>
          <a:xfrm>
            <a:off x="2115407" y="5310094"/>
            <a:ext cx="3119051" cy="1020871"/>
            <a:chOff x="342905" y="2485579"/>
            <a:chExt cx="3119051" cy="1020871"/>
          </a:xfrm>
        </p:grpSpPr>
        <p:sp>
          <p:nvSpPr>
            <p:cNvPr id="29" name="TextBox 28"/>
            <p:cNvSpPr txBox="1"/>
            <p:nvPr/>
          </p:nvSpPr>
          <p:spPr>
            <a:xfrm>
              <a:off x="342905" y="2485579"/>
              <a:ext cx="3119051"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Successful services needs to grow/scale   </a:t>
              </a:r>
            </a:p>
            <a:p>
              <a:pPr marL="0" lvl="1" defTabSz="1218836" fontAlgn="base">
                <a:spcAft>
                  <a:spcPct val="0"/>
                </a:spcAft>
              </a:pPr>
              <a:r>
                <a:rPr lang="en-US" sz="1200" dirty="0">
                  <a:solidFill>
                    <a:schemeClr val="tx1">
                      <a:alpha val="99000"/>
                    </a:schemeClr>
                  </a:solidFill>
                  <a:ea typeface="Kozuka Gothic Pro R" pitchFamily="34" charset="-128"/>
                </a:rPr>
                <a:t>Keeping up w/ growth is big IT challenge </a:t>
              </a:r>
            </a:p>
            <a:p>
              <a:pPr marL="0" lvl="1" defTabSz="1218836" fontAlgn="base">
                <a:spcAft>
                  <a:spcPct val="0"/>
                </a:spcAft>
              </a:pPr>
              <a:r>
                <a:rPr lang="en-US" sz="1200"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796618" y="4325147"/>
            <a:ext cx="3756631" cy="1062869"/>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1436" tIns="45718" rIns="91436" bIns="45718" rtlCol="0" anchor="ctr"/>
            <a:lstStyle/>
            <a:p>
              <a:pPr algn="ctr"/>
              <a:endParaRPr lang="en-US" dirty="0"/>
            </a:p>
          </p:txBody>
        </p:sp>
      </p:grpSp>
      <p:grpSp>
        <p:nvGrpSpPr>
          <p:cNvPr id="37" name="Group 36"/>
          <p:cNvGrpSpPr/>
          <p:nvPr/>
        </p:nvGrpSpPr>
        <p:grpSpPr>
          <a:xfrm>
            <a:off x="2118269" y="2948443"/>
            <a:ext cx="3613707" cy="988924"/>
            <a:chOff x="342904" y="1233639"/>
            <a:chExt cx="3613707" cy="988924"/>
          </a:xfrm>
        </p:grpSpPr>
        <p:sp>
          <p:nvSpPr>
            <p:cNvPr id="38" name="TextBox 37"/>
            <p:cNvSpPr txBox="1"/>
            <p:nvPr/>
          </p:nvSpPr>
          <p:spPr>
            <a:xfrm>
              <a:off x="342904" y="1233639"/>
              <a:ext cx="3045807" cy="480127"/>
            </a:xfrm>
            <a:prstGeom prst="rect">
              <a:avLst/>
            </a:prstGeom>
            <a:noFill/>
            <a:ln>
              <a:noFill/>
            </a:ln>
          </p:spPr>
          <p:txBody>
            <a:bodyPr wrap="square" lIns="0" tIns="45718" rIns="0" bIns="45718" rtlCol="0">
              <a:spAutoFit/>
            </a:bodyPr>
            <a:lstStyle/>
            <a:p>
              <a:pPr>
                <a:lnSpc>
                  <a:spcPct val="90000"/>
                </a:lnSpc>
                <a:spcBef>
                  <a:spcPct val="20000"/>
                </a:spcBef>
              </a:pPr>
              <a:r>
                <a:rPr lang="en-US" sz="2800" dirty="0">
                  <a:solidFill>
                    <a:schemeClr val="tx2">
                      <a:alpha val="99000"/>
                    </a:schemeClr>
                  </a:solidFill>
                  <a:latin typeface="Segoe UI" pitchFamily="34" charset="0"/>
                  <a:ea typeface="Segoe UI" pitchFamily="34" charset="0"/>
                  <a:cs typeface="Segoe UI" pitchFamily="34" charset="0"/>
                </a:rPr>
                <a:t>On and Off</a:t>
              </a:r>
            </a:p>
          </p:txBody>
        </p:sp>
        <p:sp>
          <p:nvSpPr>
            <p:cNvPr id="39" name="Rectangle 38"/>
            <p:cNvSpPr/>
            <p:nvPr/>
          </p:nvSpPr>
          <p:spPr>
            <a:xfrm>
              <a:off x="342905" y="1668565"/>
              <a:ext cx="3613706" cy="553998"/>
            </a:xfrm>
            <a:prstGeom prst="rect">
              <a:avLst/>
            </a:prstGeom>
            <a:ln>
              <a:noFill/>
            </a:ln>
          </p:spPr>
          <p:txBody>
            <a:bodyPr wrap="square" lIns="0" tIns="0" rIns="0" bIns="0">
              <a:spAutoFit/>
            </a:bodyPr>
            <a:lstStyle/>
            <a:p>
              <a:pPr marL="0" lvl="1" defTabSz="1218836" fontAlgn="base">
                <a:spcAft>
                  <a:spcPct val="0"/>
                </a:spcAft>
              </a:pPr>
              <a:r>
                <a:rPr lang="en-US" sz="1200" dirty="0">
                  <a:solidFill>
                    <a:schemeClr val="tx1">
                      <a:alpha val="99000"/>
                    </a:schemeClr>
                  </a:solidFill>
                  <a:ea typeface="Kozuka Gothic Pro R" pitchFamily="34" charset="-128"/>
                </a:rPr>
                <a:t>On &amp; off workloads (e.g. batch job)</a:t>
              </a:r>
            </a:p>
            <a:p>
              <a:pPr marL="0" lvl="1" defTabSz="1218836" fontAlgn="base">
                <a:spcAft>
                  <a:spcPct val="0"/>
                </a:spcAft>
              </a:pPr>
              <a:r>
                <a:rPr lang="en-US" sz="1200" dirty="0">
                  <a:solidFill>
                    <a:schemeClr val="tx1">
                      <a:alpha val="99000"/>
                    </a:schemeClr>
                  </a:solidFill>
                  <a:ea typeface="Kozuka Gothic Pro R" pitchFamily="34" charset="-128"/>
                </a:rPr>
                <a:t>Over provisioned capacity is wasted </a:t>
              </a:r>
            </a:p>
            <a:p>
              <a:pPr marL="0" lvl="1" defTabSz="1218836" fontAlgn="base">
                <a:spcAft>
                  <a:spcPct val="0"/>
                </a:spcAft>
              </a:pPr>
              <a:r>
                <a:rPr lang="en-US" sz="1200" dirty="0">
                  <a:solidFill>
                    <a:schemeClr val="tx1">
                      <a:alpha val="99000"/>
                    </a:schemeClr>
                  </a:solidFill>
                  <a:ea typeface="Kozuka Gothic Pro R" pitchFamily="34" charset="-128"/>
                </a:rPr>
                <a:t>Time to market can be cumbersome </a:t>
              </a:r>
            </a:p>
          </p:txBody>
        </p:sp>
      </p:grpSp>
      <p:grpSp>
        <p:nvGrpSpPr>
          <p:cNvPr id="40" name="Group 39"/>
          <p:cNvGrpSpPr/>
          <p:nvPr/>
        </p:nvGrpSpPr>
        <p:grpSpPr>
          <a:xfrm>
            <a:off x="1796617" y="1932591"/>
            <a:ext cx="3756632" cy="1030592"/>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18936" eaLnBrk="0" fontAlgn="base" hangingPunct="0">
                <a:spcBef>
                  <a:spcPct val="20000"/>
                </a:spcBef>
                <a:spcAft>
                  <a:spcPct val="0"/>
                </a:spcAft>
                <a:buClr>
                  <a:srgbClr val="000000"/>
                </a:buClr>
              </a:pPr>
              <a:r>
                <a:rPr lang="en-US" sz="1400"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r>
                <a:rPr lang="en-US" sz="1200"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1436" tIns="45718" rIns="91436" bIns="45718">
              <a:spAutoFit/>
            </a:bodyPr>
            <a:lstStyle/>
            <a:p>
              <a:pPr marL="304735" indent="-304735" algn="ctr" defTabSz="1218936" eaLnBrk="0" fontAlgn="base" hangingPunct="0">
                <a:lnSpc>
                  <a:spcPts val="1066"/>
                </a:lnSpc>
                <a:spcBef>
                  <a:spcPct val="20000"/>
                </a:spcBef>
                <a:spcAft>
                  <a:spcPct val="0"/>
                </a:spcAft>
                <a:buClr>
                  <a:srgbClr val="000000"/>
                </a:buClr>
              </a:pPr>
              <a:endParaRPr lang="en-US" sz="1100" dirty="0">
                <a:solidFill>
                  <a:schemeClr val="tx1">
                    <a:alpha val="99000"/>
                  </a:schemeClr>
                </a:solidFill>
              </a:endParaRP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Inactivity</a:t>
              </a:r>
            </a:p>
            <a:p>
              <a:pPr marL="304735" indent="-304735" algn="ctr" defTabSz="1218936" eaLnBrk="0" fontAlgn="base" hangingPunct="0">
                <a:lnSpc>
                  <a:spcPts val="1066"/>
                </a:lnSpc>
                <a:spcAft>
                  <a:spcPts val="800"/>
                </a:spcAft>
                <a:buClr>
                  <a:srgbClr val="000000"/>
                </a:buClr>
              </a:pPr>
              <a:r>
                <a:rPr lang="en-US" sz="1100"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vs. Scaling Out</a:t>
            </a:r>
          </a:p>
        </p:txBody>
      </p:sp>
      <p:sp>
        <p:nvSpPr>
          <p:cNvPr id="4" name="Rectangle 3"/>
          <p:cNvSpPr/>
          <p:nvPr/>
        </p:nvSpPr>
        <p:spPr>
          <a:xfrm>
            <a:off x="614901" y="1772027"/>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Up</a:t>
            </a:r>
          </a:p>
        </p:txBody>
      </p:sp>
      <p:grpSp>
        <p:nvGrpSpPr>
          <p:cNvPr id="5" name="Group 4"/>
          <p:cNvGrpSpPr/>
          <p:nvPr/>
        </p:nvGrpSpPr>
        <p:grpSpPr>
          <a:xfrm>
            <a:off x="1845539" y="2845924"/>
            <a:ext cx="2605644" cy="914400"/>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14901"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size</a:t>
            </a:r>
          </a:p>
        </p:txBody>
      </p:sp>
      <p:sp>
        <p:nvSpPr>
          <p:cNvPr id="10" name="Content Placeholder 2"/>
          <p:cNvSpPr txBox="1">
            <a:spLocks/>
          </p:cNvSpPr>
          <p:nvPr/>
        </p:nvSpPr>
        <p:spPr>
          <a:xfrm>
            <a:off x="614901" y="4623664"/>
            <a:ext cx="4889948" cy="13537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1 Core w/ 1.75 GB RAM </a:t>
            </a:r>
            <a:br>
              <a:rPr lang="en-US" sz="2400" i="1" dirty="0">
                <a:solidFill>
                  <a:schemeClr val="bg1"/>
                </a:solidFill>
              </a:rPr>
            </a:br>
            <a:r>
              <a:rPr lang="en-US" sz="2400" i="1" dirty="0">
                <a:solidFill>
                  <a:schemeClr val="bg1"/>
                </a:solidFill>
              </a:rPr>
              <a:t> 2 Cores w/ 3.5 GB RAM</a:t>
            </a:r>
            <a:br>
              <a:rPr lang="en-US" sz="2400" i="1" dirty="0">
                <a:solidFill>
                  <a:schemeClr val="bg1"/>
                </a:solidFill>
              </a:rPr>
            </a:br>
            <a:r>
              <a:rPr lang="en-US" sz="2400" i="1" dirty="0">
                <a:solidFill>
                  <a:schemeClr val="bg1"/>
                </a:solidFill>
              </a:rPr>
              <a:t> 4 Cores w/ 7 GB RAM</a:t>
            </a:r>
            <a:endParaRPr lang="en-US" sz="1600" i="1" dirty="0">
              <a:solidFill>
                <a:schemeClr val="bg1"/>
              </a:solidFill>
            </a:endParaRPr>
          </a:p>
        </p:txBody>
      </p:sp>
      <p:sp>
        <p:nvSpPr>
          <p:cNvPr id="11" name="Rectangle 10"/>
          <p:cNvSpPr/>
          <p:nvPr/>
        </p:nvSpPr>
        <p:spPr>
          <a:xfrm>
            <a:off x="6719625" y="1772029"/>
            <a:ext cx="4889948" cy="4310743"/>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00" dirty="0"/>
          </a:p>
          <a:p>
            <a:pPr algn="ctr"/>
            <a:r>
              <a:rPr lang="en-US" sz="4000" dirty="0"/>
              <a:t>Scale Out</a:t>
            </a:r>
          </a:p>
        </p:txBody>
      </p:sp>
      <p:sp>
        <p:nvSpPr>
          <p:cNvPr id="12" name="Rectangle 11"/>
          <p:cNvSpPr/>
          <p:nvPr/>
        </p:nvSpPr>
        <p:spPr>
          <a:xfrm>
            <a:off x="6719625" y="4048104"/>
            <a:ext cx="4889948" cy="584775"/>
          </a:xfrm>
          <a:prstGeom prst="rect">
            <a:avLst/>
          </a:prstGeom>
        </p:spPr>
        <p:txBody>
          <a:bodyPr wrap="square">
            <a:spAutoFit/>
          </a:bodyPr>
          <a:lstStyle/>
          <a:p>
            <a:pPr algn="ctr"/>
            <a:r>
              <a:rPr lang="en-US" sz="2800" u="sng" dirty="0">
                <a:solidFill>
                  <a:schemeClr val="bg1"/>
                </a:solidFill>
              </a:rPr>
              <a:t>Vary the </a:t>
            </a:r>
            <a:r>
              <a:rPr lang="en-US" sz="3200" u="sng" dirty="0">
                <a:solidFill>
                  <a:schemeClr val="bg1"/>
                </a:solidFill>
              </a:rPr>
              <a:t>VM count</a:t>
            </a:r>
          </a:p>
        </p:txBody>
      </p:sp>
      <p:sp>
        <p:nvSpPr>
          <p:cNvPr id="13" name="Content Placeholder 2"/>
          <p:cNvSpPr txBox="1">
            <a:spLocks/>
          </p:cNvSpPr>
          <p:nvPr/>
        </p:nvSpPr>
        <p:spPr>
          <a:xfrm>
            <a:off x="6719625" y="4623664"/>
            <a:ext cx="4889948" cy="1319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i="1" dirty="0">
                <a:solidFill>
                  <a:schemeClr val="bg1"/>
                </a:solidFill>
              </a:rPr>
              <a:t>Max 3* instances</a:t>
            </a:r>
            <a:br>
              <a:rPr lang="en-US" sz="2400" i="1" dirty="0">
                <a:solidFill>
                  <a:schemeClr val="bg1"/>
                </a:solidFill>
              </a:rPr>
            </a:br>
            <a:r>
              <a:rPr lang="en-US" sz="2400" i="1" dirty="0">
                <a:solidFill>
                  <a:schemeClr val="bg1"/>
                </a:solidFill>
              </a:rPr>
              <a:t>Max 10 instances</a:t>
            </a:r>
            <a:br>
              <a:rPr lang="en-US" sz="2400" i="1" dirty="0">
                <a:solidFill>
                  <a:schemeClr val="bg1"/>
                </a:solidFill>
              </a:rPr>
            </a:br>
            <a:r>
              <a:rPr lang="en-US" sz="2400" i="1" dirty="0">
                <a:solidFill>
                  <a:schemeClr val="bg1"/>
                </a:solidFill>
              </a:rPr>
              <a:t> Max 20/50** instances </a:t>
            </a:r>
            <a:endParaRPr lang="en-US" sz="1800"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2844395"/>
            <a:ext cx="457200" cy="457200"/>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2844395"/>
            <a:ext cx="457200" cy="457200"/>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2844395"/>
            <a:ext cx="457200" cy="457200"/>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2844395"/>
            <a:ext cx="457200" cy="457200"/>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2844395"/>
            <a:ext cx="457200" cy="457200"/>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804700" y="3433548"/>
            <a:ext cx="457200" cy="457200"/>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6731" y="3433548"/>
            <a:ext cx="457200" cy="457200"/>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048762" y="3433548"/>
            <a:ext cx="457200" cy="457200"/>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670793" y="3433548"/>
            <a:ext cx="457200" cy="457200"/>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287856" y="3433548"/>
            <a:ext cx="457200" cy="457200"/>
          </a:xfrm>
          <a:prstGeom prst="rect">
            <a:avLst/>
          </a:prstGeom>
        </p:spPr>
      </p:pic>
    </p:spTree>
    <p:extLst>
      <p:ext uri="{BB962C8B-B14F-4D97-AF65-F5344CB8AC3E}">
        <p14:creationId xmlns:p14="http://schemas.microsoft.com/office/powerpoint/2010/main" val="2521880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400404" y="1597238"/>
            <a:ext cx="5159037" cy="1153894"/>
          </a:xfrm>
          <a:prstGeom prst="rect">
            <a:avLst/>
          </a:prstGeom>
          <a:ln>
            <a:solidFill>
              <a:schemeClr val="tx1"/>
            </a:solidFill>
          </a:ln>
        </p:spPr>
      </p:pic>
      <p:sp>
        <p:nvSpPr>
          <p:cNvPr id="5" name="Content Placeholder 2"/>
          <p:cNvSpPr txBox="1">
            <a:spLocks/>
          </p:cNvSpPr>
          <p:nvPr/>
        </p:nvSpPr>
        <p:spPr>
          <a:xfrm>
            <a:off x="1131849" y="5308240"/>
            <a:ext cx="3958352" cy="4445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Schedule &amp; Performance Rules</a:t>
            </a:r>
          </a:p>
        </p:txBody>
      </p:sp>
      <p:sp>
        <p:nvSpPr>
          <p:cNvPr id="6" name="Content Placeholder 2"/>
          <p:cNvSpPr txBox="1">
            <a:spLocks/>
          </p:cNvSpPr>
          <p:nvPr/>
        </p:nvSpPr>
        <p:spPr>
          <a:xfrm>
            <a:off x="1131849" y="1734699"/>
            <a:ext cx="4046034" cy="5050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Manual – Scale via portal or scripts</a:t>
            </a:r>
          </a:p>
        </p:txBody>
      </p:sp>
      <p:sp>
        <p:nvSpPr>
          <p:cNvPr id="7" name="Content Placeholder 2"/>
          <p:cNvSpPr txBox="1">
            <a:spLocks/>
          </p:cNvSpPr>
          <p:nvPr/>
        </p:nvSpPr>
        <p:spPr>
          <a:xfrm>
            <a:off x="1131849" y="3771582"/>
            <a:ext cx="4266575" cy="44713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Auto – CPU Percentage</a:t>
            </a:r>
          </a:p>
        </p:txBody>
      </p:sp>
      <p:pic>
        <p:nvPicPr>
          <p:cNvPr id="8" name="Picture 7"/>
          <p:cNvPicPr>
            <a:picLocks noChangeAspect="1"/>
          </p:cNvPicPr>
          <p:nvPr/>
        </p:nvPicPr>
        <p:blipFill rotWithShape="1">
          <a:blip r:embed="rId4"/>
          <a:srcRect b="6657"/>
          <a:stretch/>
        </p:blipFill>
        <p:spPr>
          <a:xfrm>
            <a:off x="5400403" y="2934704"/>
            <a:ext cx="5159038" cy="2128217"/>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398424" y="5196903"/>
            <a:ext cx="5161017" cy="1179834"/>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1908380" y="4146760"/>
            <a:ext cx="2172796" cy="1400076"/>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5"/>
            <a:stretch>
              <a:fillRect/>
            </a:stretch>
          </p:blipFill>
          <p:spPr>
            <a:xfrm>
              <a:off x="768089" y="-1605208"/>
              <a:ext cx="3768750" cy="5613751"/>
            </a:xfrm>
            <a:prstGeom prst="rect">
              <a:avLst/>
            </a:prstGeom>
          </p:spPr>
        </p:pic>
        <p:pic>
          <p:nvPicPr>
            <p:cNvPr id="43" name="Picture 42"/>
            <p:cNvPicPr>
              <a:picLocks noChangeAspect="1"/>
            </p:cNvPicPr>
            <p:nvPr/>
          </p:nvPicPr>
          <p:blipFill>
            <a:blip r:embed="rId16"/>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5"/>
            <a:stretch>
              <a:fillRect/>
            </a:stretch>
          </p:blipFill>
          <p:spPr>
            <a:xfrm>
              <a:off x="768089" y="-1605208"/>
              <a:ext cx="3768750" cy="5613751"/>
            </a:xfrm>
            <a:prstGeom prst="rect">
              <a:avLst/>
            </a:prstGeom>
          </p:spPr>
        </p:pic>
        <p:pic>
          <p:nvPicPr>
            <p:cNvPr id="49" name="Picture 48"/>
            <p:cNvPicPr>
              <a:picLocks noChangeAspect="1"/>
            </p:cNvPicPr>
            <p:nvPr/>
          </p:nvPicPr>
          <p:blipFill>
            <a:blip r:embed="rId16"/>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5"/>
            <a:stretch>
              <a:fillRect/>
            </a:stretch>
          </p:blipFill>
          <p:spPr>
            <a:xfrm>
              <a:off x="768089" y="-1605208"/>
              <a:ext cx="3768750" cy="5613751"/>
            </a:xfrm>
            <a:prstGeom prst="rect">
              <a:avLst/>
            </a:prstGeom>
          </p:spPr>
        </p:pic>
        <p:pic>
          <p:nvPicPr>
            <p:cNvPr id="52" name="Picture 51"/>
            <p:cNvPicPr>
              <a:picLocks noChangeAspect="1"/>
            </p:cNvPicPr>
            <p:nvPr/>
          </p:nvPicPr>
          <p:blipFill>
            <a:blip r:embed="rId16"/>
            <a:stretch>
              <a:fillRect/>
            </a:stretch>
          </p:blipFill>
          <p:spPr>
            <a:xfrm>
              <a:off x="1755198" y="534480"/>
              <a:ext cx="1361250" cy="1800000"/>
            </a:xfrm>
            <a:prstGeom prst="rect">
              <a:avLst/>
            </a:prstGeom>
          </p:spPr>
        </p:pic>
      </p:gr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1"/>
            <a:stretch>
              <a:fillRect/>
            </a:stretch>
          </p:blipFill>
          <p:spPr>
            <a:xfrm>
              <a:off x="9827324" y="-40038"/>
              <a:ext cx="934789" cy="1104751"/>
            </a:xfrm>
            <a:prstGeom prst="rect">
              <a:avLst/>
            </a:prstGeom>
          </p:spPr>
        </p:pic>
        <p:pic>
          <p:nvPicPr>
            <p:cNvPr id="44" name="Picture 43"/>
            <p:cNvPicPr>
              <a:picLocks noChangeAspect="1"/>
            </p:cNvPicPr>
            <p:nvPr/>
          </p:nvPicPr>
          <p:blipFill>
            <a:blip r:embed="rId17"/>
            <a:stretch>
              <a:fillRect/>
            </a:stretch>
          </p:blipFill>
          <p:spPr>
            <a:xfrm>
              <a:off x="10368710" y="254515"/>
              <a:ext cx="147937" cy="295874"/>
            </a:xfrm>
            <a:prstGeom prst="rect">
              <a:avLst/>
            </a:prstGeom>
          </p:spPr>
        </p:pic>
      </p:grpSp>
      <p:sp>
        <p:nvSpPr>
          <p:cNvPr id="34" name="TextBox 33"/>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4953778" y="4105871"/>
            <a:ext cx="2386532" cy="954107"/>
          </a:xfrm>
          <a:prstGeom prst="rect">
            <a:avLst/>
          </a:prstGeom>
          <a:noFill/>
        </p:spPr>
        <p:txBody>
          <a:bodyPr wrap="square" rtlCol="0">
            <a:spAutoFit/>
          </a:bodyPr>
          <a:lstStyle/>
          <a:p>
            <a:pPr>
              <a:defRPr/>
            </a:pPr>
            <a:r>
              <a:rPr lang="en-US" sz="2800" dirty="0">
                <a:solidFill>
                  <a:srgbClr val="FFFFFF"/>
                </a:solidFill>
                <a:cs typeface="Segoe UI" panose="020B0502040204020203" pitchFamily="34" charset="0"/>
              </a:rPr>
              <a:t>Web App</a:t>
            </a:r>
          </a:p>
          <a:p>
            <a:pPr>
              <a:defRPr/>
            </a:pPr>
            <a:endParaRPr lang="en-US" sz="2800" dirty="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7623</TotalTime>
  <Words>1645</Words>
  <Application>Microsoft Office PowerPoint</Application>
  <PresentationFormat>Widescreen</PresentationFormat>
  <Paragraphs>209</Paragraphs>
  <Slides>16</Slides>
  <Notes>13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16</vt:i4>
      </vt:variant>
    </vt:vector>
  </HeadingPairs>
  <TitlesOfParts>
    <vt:vector size="28" baseType="lpstr">
      <vt:lpstr>Arial</vt:lpstr>
      <vt:lpstr>Calibri</vt:lpstr>
      <vt:lpstr>Consolas</vt:lpstr>
      <vt:lpstr>Kozuka Gothic Pro R</vt:lpstr>
      <vt:lpstr>Lucida Console</vt:lpstr>
      <vt:lpstr>Segoe UI</vt:lpstr>
      <vt:lpstr>Segoe UI Light</vt:lpstr>
      <vt:lpstr>Segoe UI Semibold</vt:lpstr>
      <vt:lpstr>Wingdings</vt:lpstr>
      <vt:lpstr>Office Theme</vt:lpstr>
      <vt:lpstr>1_MS1444_Windows Azure Template 16x9_r08a</vt:lpstr>
      <vt:lpstr>1_Azure Event</vt:lpstr>
      <vt:lpstr>Azure Web Apps</vt:lpstr>
      <vt:lpstr>Azure App Service Family</vt:lpstr>
      <vt:lpstr>Azure Web Apps</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App Service Plans</vt:lpstr>
      <vt:lpstr>Hands-On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Web Apps</dc:title>
  <dc:creator>Gavin Gear</dc:creator>
  <cp:lastModifiedBy>Katy Shimizu</cp:lastModifiedBy>
  <cp:revision>139</cp:revision>
  <dcterms:created xsi:type="dcterms:W3CDTF">2016-04-21T18:51:19Z</dcterms:created>
  <dcterms:modified xsi:type="dcterms:W3CDTF">2017-04-21T11:54:51Z</dcterms:modified>
</cp:coreProperties>
</file>